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77" r:id="rId4"/>
    <p:sldId id="286" r:id="rId5"/>
    <p:sldId id="279" r:id="rId6"/>
    <p:sldId id="280" r:id="rId7"/>
    <p:sldId id="258" r:id="rId8"/>
    <p:sldId id="257" r:id="rId9"/>
    <p:sldId id="259" r:id="rId10"/>
    <p:sldId id="260" r:id="rId11"/>
    <p:sldId id="281" r:id="rId12"/>
    <p:sldId id="270" r:id="rId13"/>
    <p:sldId id="276" r:id="rId14"/>
    <p:sldId id="275" r:id="rId15"/>
    <p:sldId id="261" r:id="rId16"/>
    <p:sldId id="262" r:id="rId17"/>
    <p:sldId id="263" r:id="rId18"/>
    <p:sldId id="264" r:id="rId19"/>
    <p:sldId id="282" r:id="rId20"/>
    <p:sldId id="283" r:id="rId21"/>
    <p:sldId id="266" r:id="rId22"/>
    <p:sldId id="267" r:id="rId23"/>
    <p:sldId id="269" r:id="rId24"/>
    <p:sldId id="285" r:id="rId25"/>
    <p:sldId id="284" r:id="rId26"/>
    <p:sldId id="265" r:id="rId2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1603-686A-43D1-AE4B-2EAB399D36DD}" type="datetimeFigureOut">
              <a:rPr lang="hu-HU" smtClean="0"/>
              <a:t>2023. 12. 15.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BD35326-1C83-4258-B4E4-E532872086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5272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1603-686A-43D1-AE4B-2EAB399D36DD}" type="datetimeFigureOut">
              <a:rPr lang="hu-HU" smtClean="0"/>
              <a:t>2023. 12. 15.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BD35326-1C83-4258-B4E4-E532872086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8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1603-686A-43D1-AE4B-2EAB399D36DD}" type="datetimeFigureOut">
              <a:rPr lang="hu-HU" smtClean="0"/>
              <a:t>2023. 12. 15.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BD35326-1C83-4258-B4E4-E532872086CC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0381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1603-686A-43D1-AE4B-2EAB399D36DD}" type="datetimeFigureOut">
              <a:rPr lang="hu-HU" smtClean="0"/>
              <a:t>2023. 12. 15.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BD35326-1C83-4258-B4E4-E532872086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2021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1603-686A-43D1-AE4B-2EAB399D36DD}" type="datetimeFigureOut">
              <a:rPr lang="hu-HU" smtClean="0"/>
              <a:t>2023. 12. 15.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BD35326-1C83-4258-B4E4-E532872086CC}" type="slidenum">
              <a:rPr lang="hu-HU" smtClean="0"/>
              <a:t>‹#›</a:t>
            </a:fld>
            <a:endParaRPr lang="hu-H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8180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1603-686A-43D1-AE4B-2EAB399D36DD}" type="datetimeFigureOut">
              <a:rPr lang="hu-HU" smtClean="0"/>
              <a:t>2023. 12. 15.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BD35326-1C83-4258-B4E4-E532872086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8324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1603-686A-43D1-AE4B-2EAB399D36DD}" type="datetimeFigureOut">
              <a:rPr lang="hu-HU" smtClean="0"/>
              <a:t>2023. 12. 15.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35326-1C83-4258-B4E4-E532872086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8791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1603-686A-43D1-AE4B-2EAB399D36DD}" type="datetimeFigureOut">
              <a:rPr lang="hu-HU" smtClean="0"/>
              <a:t>2023. 12. 15.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35326-1C83-4258-B4E4-E532872086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3402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1603-686A-43D1-AE4B-2EAB399D36DD}" type="datetimeFigureOut">
              <a:rPr lang="hu-HU" smtClean="0"/>
              <a:t>2023. 12. 15.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35326-1C83-4258-B4E4-E532872086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952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1603-686A-43D1-AE4B-2EAB399D36DD}" type="datetimeFigureOut">
              <a:rPr lang="hu-HU" smtClean="0"/>
              <a:t>2023. 12. 15.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BD35326-1C83-4258-B4E4-E532872086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1227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1603-686A-43D1-AE4B-2EAB399D36DD}" type="datetimeFigureOut">
              <a:rPr lang="hu-HU" smtClean="0"/>
              <a:t>2023. 12. 15.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BD35326-1C83-4258-B4E4-E532872086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7137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1603-686A-43D1-AE4B-2EAB399D36DD}" type="datetimeFigureOut">
              <a:rPr lang="hu-HU" smtClean="0"/>
              <a:t>2023. 12. 15.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BD35326-1C83-4258-B4E4-E532872086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4645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1603-686A-43D1-AE4B-2EAB399D36DD}" type="datetimeFigureOut">
              <a:rPr lang="hu-HU" smtClean="0"/>
              <a:t>2023. 12. 15.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35326-1C83-4258-B4E4-E532872086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4237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1603-686A-43D1-AE4B-2EAB399D36DD}" type="datetimeFigureOut">
              <a:rPr lang="hu-HU" smtClean="0"/>
              <a:t>2023. 12. 15.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35326-1C83-4258-B4E4-E532872086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5843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1603-686A-43D1-AE4B-2EAB399D36DD}" type="datetimeFigureOut">
              <a:rPr lang="hu-HU" smtClean="0"/>
              <a:t>2023. 12. 15.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35326-1C83-4258-B4E4-E532872086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1376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1603-686A-43D1-AE4B-2EAB399D36DD}" type="datetimeFigureOut">
              <a:rPr lang="hu-HU" smtClean="0"/>
              <a:t>2023. 12. 15.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BD35326-1C83-4258-B4E4-E532872086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271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81603-686A-43D1-AE4B-2EAB399D36DD}" type="datetimeFigureOut">
              <a:rPr lang="hu-HU" smtClean="0"/>
              <a:t>2023. 12. 15.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BD35326-1C83-4258-B4E4-E532872086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910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_VSOgJn-3wo&amp;t=1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szivattyuk.hu/index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173796" y="476673"/>
            <a:ext cx="7772400" cy="1470025"/>
          </a:xfrm>
        </p:spPr>
        <p:txBody>
          <a:bodyPr/>
          <a:lstStyle/>
          <a:p>
            <a:r>
              <a:rPr lang="hu-HU" dirty="0"/>
              <a:t>SZIVATTYÚK</a:t>
            </a:r>
            <a:br>
              <a:rPr lang="hu-HU" dirty="0"/>
            </a:br>
            <a:r>
              <a:rPr lang="hu-HU" sz="2400" dirty="0"/>
              <a:t>TK.: 73-78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47528" y="2060848"/>
            <a:ext cx="8424936" cy="4797152"/>
          </a:xfrm>
        </p:spPr>
        <p:txBody>
          <a:bodyPr>
            <a:normAutofit/>
          </a:bodyPr>
          <a:lstStyle/>
          <a:p>
            <a:pPr algn="l"/>
            <a:r>
              <a:rPr lang="hu-HU" dirty="0">
                <a:solidFill>
                  <a:schemeClr val="tx1"/>
                </a:solidFill>
              </a:rPr>
              <a:t>Szivattyú fogalma: olyan munkagépek, melyek a folyadékok nyomási energiáját növelik.</a:t>
            </a:r>
          </a:p>
          <a:p>
            <a:pPr algn="l"/>
            <a:endParaRPr lang="hu-HU" dirty="0">
              <a:solidFill>
                <a:schemeClr val="tx1"/>
              </a:solidFill>
            </a:endParaRPr>
          </a:p>
          <a:p>
            <a:pPr algn="l"/>
            <a:r>
              <a:rPr lang="hu-HU" dirty="0">
                <a:solidFill>
                  <a:schemeClr val="tx1"/>
                </a:solidFill>
              </a:rPr>
              <a:t>Jellemző adataik:- mennyi folyadékot képesek 					szállítani liter/perc</a:t>
            </a:r>
          </a:p>
          <a:p>
            <a:pPr algn="l"/>
            <a:r>
              <a:rPr lang="hu-HU" dirty="0">
                <a:solidFill>
                  <a:schemeClr val="tx1"/>
                </a:solidFill>
              </a:rPr>
              <a:t>			-Mekkora nyomást tudnak 						biztosítani</a:t>
            </a:r>
          </a:p>
          <a:p>
            <a:pPr algn="l"/>
            <a:r>
              <a:rPr lang="hu-HU" dirty="0">
                <a:solidFill>
                  <a:schemeClr val="tx1"/>
                </a:solidFill>
              </a:rPr>
              <a:t>A két összetartozó értéket egyszerre ábrázolja a szivattyú karakterisztika görbéje.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632504" y="5727984"/>
            <a:ext cx="1477853" cy="101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55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 Membrán szivattyú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Térfogat-kiszorítás elvén működnek. </a:t>
            </a:r>
          </a:p>
          <a:p>
            <a:r>
              <a:rPr lang="hu-HU" dirty="0"/>
              <a:t>Működése: kör alakú gumilemez (membrán) mozgatásával változtatjuk a térfogatot. </a:t>
            </a:r>
          </a:p>
          <a:p>
            <a:r>
              <a:rPr lang="hu-HU" dirty="0"/>
              <a:t>Felhasználás:Permetezőgépekben, üzemanyag tápszivattyú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colorTemperature colorTemp="6375"/>
                    </a14:imgEffect>
                    <a14:imgEffect>
                      <a14:saturation sat="8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87" t="34991" r="12840" b="25729"/>
          <a:stretch/>
        </p:blipFill>
        <p:spPr bwMode="auto">
          <a:xfrm>
            <a:off x="5015880" y="4332137"/>
            <a:ext cx="4699292" cy="249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632504" y="5727984"/>
            <a:ext cx="1477853" cy="101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34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Lapátos szivattyú</a:t>
            </a:r>
          </a:p>
        </p:txBody>
      </p:sp>
      <p:pic>
        <p:nvPicPr>
          <p:cNvPr id="4" name="lapátos szivattyú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9808" y="1556793"/>
            <a:ext cx="7678593" cy="4320133"/>
          </a:xfrm>
        </p:spPr>
      </p:pic>
    </p:spTree>
    <p:extLst>
      <p:ext uri="{BB962C8B-B14F-4D97-AF65-F5344CB8AC3E}">
        <p14:creationId xmlns:p14="http://schemas.microsoft.com/office/powerpoint/2010/main" val="41133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Axiáldugattyús szivattyúk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hlinkClick r:id="rId2"/>
              </a:rPr>
              <a:t>Axiáldugattyús</a:t>
            </a:r>
            <a:r>
              <a:rPr lang="hu-HU" dirty="0"/>
              <a:t> szivattyúk (tk.:78.oldal)</a:t>
            </a:r>
          </a:p>
          <a:p>
            <a:pPr marL="0" indent="0">
              <a:buNone/>
            </a:pPr>
            <a:r>
              <a:rPr lang="hu-HU" dirty="0"/>
              <a:t>Széles körű felhasználásuk oka, hogy üzemi nyomásuk nagy (45 </a:t>
            </a:r>
            <a:r>
              <a:rPr lang="hu-HU" dirty="0" err="1"/>
              <a:t>MPa</a:t>
            </a:r>
            <a:r>
              <a:rPr lang="hu-HU" dirty="0"/>
              <a:t>), hatásfokuk kedvező, hosszú élettartamúak és üzembiztonságuk is kiváló.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5511" t="19950" r="1176" b="14951"/>
          <a:stretch/>
        </p:blipFill>
        <p:spPr>
          <a:xfrm>
            <a:off x="2855640" y="3717032"/>
            <a:ext cx="5616624" cy="293883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632504" y="5727984"/>
            <a:ext cx="1477853" cy="101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18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1464" y="1196752"/>
            <a:ext cx="9917383" cy="518457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632504" y="5727984"/>
            <a:ext cx="1477853" cy="101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89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Axiáldugattyús szivattyú</a:t>
            </a:r>
          </a:p>
        </p:txBody>
      </p:sp>
      <p:pic>
        <p:nvPicPr>
          <p:cNvPr id="4" name="Swash Plate Video(1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1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7075" y="1138238"/>
            <a:ext cx="6834188" cy="512603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632504" y="5727984"/>
            <a:ext cx="1477853" cy="101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1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 Fogaskerék szivattyú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81200" y="1600201"/>
            <a:ext cx="4762872" cy="4525963"/>
          </a:xfrm>
        </p:spPr>
        <p:txBody>
          <a:bodyPr>
            <a:normAutofit/>
          </a:bodyPr>
          <a:lstStyle/>
          <a:p>
            <a:r>
              <a:rPr lang="hu-HU" dirty="0"/>
              <a:t>Zárt házban elhelyezett két fogaskerékből áll.</a:t>
            </a:r>
          </a:p>
          <a:p>
            <a:r>
              <a:rPr lang="hu-HU" dirty="0"/>
              <a:t>Működés közben a foghézagok és a szivattyú ház közötti résben szállítja a folyadékot a szívóoldaltól a nyomóoldal felé. Nagy nyomást képes előállítani.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143000"/>
            <a:ext cx="381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632504" y="5727984"/>
            <a:ext cx="1477853" cy="101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09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 Centrifugál szivattyú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81200" y="1600201"/>
            <a:ext cx="5915000" cy="4525963"/>
          </a:xfrm>
        </p:spPr>
        <p:txBody>
          <a:bodyPr>
            <a:normAutofit/>
          </a:bodyPr>
          <a:lstStyle/>
          <a:p>
            <a:r>
              <a:rPr lang="hu-HU" dirty="0"/>
              <a:t>Öntözés során leggyakrabban alkalmazott szivattyú típus</a:t>
            </a:r>
          </a:p>
          <a:p>
            <a:r>
              <a:rPr lang="hu-HU" dirty="0"/>
              <a:t>A szivattyú ház csiga alakú, középen csatlakozik a szívócső. A nyomócső bővülő keresztmetszetű, érintő irányban lép ki a házból.</a:t>
            </a:r>
            <a:br>
              <a:rPr lang="hu-HU" dirty="0"/>
            </a:br>
            <a:r>
              <a:rPr lang="hu-HU" dirty="0"/>
              <a:t>A ház belsejében található a lapátos kerék.</a:t>
            </a:r>
          </a:p>
          <a:p>
            <a:r>
              <a:rPr lang="hu-HU" dirty="0"/>
              <a:t>a kút közelébe, száraz helyre telepítik.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350100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632504" y="5727984"/>
            <a:ext cx="1477853" cy="101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76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Centrifugál szivattyú </a:t>
            </a:r>
            <a:br>
              <a:rPr lang="hu-HU" dirty="0"/>
            </a:br>
            <a:r>
              <a:rPr lang="hu-HU" dirty="0">
                <a:sym typeface="Wingdings" panose="05000000000000000000" pitchFamily="2" charset="2"/>
              </a:rPr>
              <a:t>10.a</a:t>
            </a:r>
            <a:endParaRPr lang="hu-H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9085" y="2133600"/>
            <a:ext cx="5695655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632504" y="5727984"/>
            <a:ext cx="1477853" cy="101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45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Centrifugál szivattyú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Működése: A lapátos járókerék megforgatja a vizet ami a centrifugális erő hatására a ház fala felé áramlik. A nyomócsövön át a folyadék kiáramlik a szivattyú belsejéből.</a:t>
            </a:r>
          </a:p>
          <a:p>
            <a:pPr marL="0" indent="0">
              <a:buNone/>
            </a:pPr>
            <a:r>
              <a:rPr lang="hu-HU" dirty="0"/>
              <a:t>A kiáramló víz helyére a szívócsövön keresztül víz áramlik a szivattyúba.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A szivattyút indítás előtt fel kell tölteni vízzel!!!</a:t>
            </a:r>
          </a:p>
          <a:p>
            <a:pPr marL="0" indent="0">
              <a:buNone/>
            </a:pPr>
            <a:r>
              <a:rPr lang="hu-HU" dirty="0"/>
              <a:t>Max szívómagasság: 6-7 m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632504" y="5727984"/>
            <a:ext cx="1477853" cy="101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23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Centrifugál szivattyú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Működése: A lapátos járókerék megforgatja a vizet ami a centrifugális erő hatására a ház fala felé áramlik. A nyomócsövön át a folyadék kiáramlik a szivattyú belsejéből.</a:t>
            </a:r>
          </a:p>
          <a:p>
            <a:pPr marL="0" indent="0">
              <a:buNone/>
            </a:pPr>
            <a:r>
              <a:rPr lang="hu-HU" dirty="0"/>
              <a:t>A kiáramló víz helyére a szívócsövön keresztül víz áramlik a szivattyúba.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A szivattyút indítás előtt fel kell tölteni vízzel!!!</a:t>
            </a:r>
          </a:p>
          <a:p>
            <a:pPr marL="0" indent="0">
              <a:buNone/>
            </a:pPr>
            <a:r>
              <a:rPr lang="hu-HU" dirty="0"/>
              <a:t>Max szívómagasság: 6-7 m</a:t>
            </a:r>
          </a:p>
        </p:txBody>
      </p:sp>
    </p:spTree>
    <p:extLst>
      <p:ext uri="{BB962C8B-B14F-4D97-AF65-F5344CB8AC3E}">
        <p14:creationId xmlns:p14="http://schemas.microsoft.com/office/powerpoint/2010/main" val="1813408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Karakterisztika görbe </a:t>
            </a:r>
            <a:br>
              <a:rPr lang="hu-HU" dirty="0"/>
            </a:br>
            <a:r>
              <a:rPr lang="hu-HU" sz="2800" dirty="0"/>
              <a:t>(1bar nyomás 10m vízoszlopnak felel meg)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3" t="18195" r="1213" b="20730"/>
          <a:stretch/>
        </p:blipFill>
        <p:spPr>
          <a:xfrm>
            <a:off x="1991545" y="1819575"/>
            <a:ext cx="8175732" cy="4993333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632504" y="5727984"/>
            <a:ext cx="1477853" cy="101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88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Kerti centrifugál szivattyú telepítése</a:t>
            </a:r>
            <a:br>
              <a:rPr lang="hu-HU" dirty="0"/>
            </a:b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3300" y="2133600"/>
            <a:ext cx="535890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15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 Csavarlapátos szivattyú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1340768"/>
            <a:ext cx="5429250" cy="3581400"/>
          </a:xfrm>
        </p:spPr>
      </p:pic>
      <p:sp>
        <p:nvSpPr>
          <p:cNvPr id="7" name="Téglalap 6"/>
          <p:cNvSpPr/>
          <p:nvPr/>
        </p:nvSpPr>
        <p:spPr>
          <a:xfrm>
            <a:off x="3071664" y="5157193"/>
            <a:ext cx="6408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/>
              <a:t>Jellemzője: nagy szállítóképesség, de alacsony emelőmagasság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632504" y="5727984"/>
            <a:ext cx="1477853" cy="101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15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7. Szárnylapátos szivattyú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3" y="1124744"/>
            <a:ext cx="4510521" cy="39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135560" y="5068635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Jellemzője: nagy szállítóképesség, de alacsony emelőmagasság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632504" y="5727984"/>
            <a:ext cx="1477853" cy="101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94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Egyéb szivattyúk a kertben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7788" y="2133600"/>
            <a:ext cx="3778250" cy="377825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911424" y="1772817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Csőkút szivattyú: vízszint alá süllyesztve működik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632504" y="5727984"/>
            <a:ext cx="1477853" cy="101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8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31705" y="227555"/>
            <a:ext cx="6589199" cy="1280890"/>
          </a:xfrm>
        </p:spPr>
        <p:txBody>
          <a:bodyPr/>
          <a:lstStyle/>
          <a:p>
            <a:r>
              <a:rPr lang="hu-HU" dirty="0"/>
              <a:t>Egyéb szivattyúk a kertben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0454"/>
          <a:stretch/>
        </p:blipFill>
        <p:spPr>
          <a:xfrm>
            <a:off x="3601431" y="2354664"/>
            <a:ext cx="2695030" cy="4525963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282587" y="1264555"/>
            <a:ext cx="39604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/>
              <a:t>Csőkút szivattyú: vízszint alá süllyesztve működik</a:t>
            </a:r>
          </a:p>
          <a:p>
            <a:endParaRPr lang="hu-HU" sz="2200" dirty="0"/>
          </a:p>
          <a:p>
            <a:r>
              <a:rPr lang="hu-HU" sz="2200" dirty="0"/>
              <a:t>Ezek a típusok a hagyományos változatokkal szemben nem szívják, hanem a felszínre nyomják a folyadékot (vizet) és általában hatékonyabbak is, ugyanis nagyobb teljesítménnyel bírnak.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0" y="981842"/>
            <a:ext cx="2813386" cy="587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75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7 Búvárszivattyúk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Ásott kutakhoz: víz alatt működik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848" y="2679420"/>
            <a:ext cx="3231802" cy="323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67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t="30755" r="50000" b="8963"/>
          <a:stretch/>
        </p:blipFill>
        <p:spPr bwMode="auto">
          <a:xfrm>
            <a:off x="4151784" y="2129407"/>
            <a:ext cx="2232248" cy="246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2" y="4943475"/>
            <a:ext cx="21240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u="sng" dirty="0"/>
              <a:t>Emelőmagasság növelhető </a:t>
            </a:r>
            <a:r>
              <a:rPr lang="hu-HU" dirty="0"/>
              <a:t>a szivattyúk sorba kötésével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u="sng" dirty="0"/>
              <a:t>A vízszállítás növelhető </a:t>
            </a:r>
            <a:r>
              <a:rPr lang="hu-HU" dirty="0"/>
              <a:t>a szivattyúk párhuzamos kötésével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632504" y="5727984"/>
            <a:ext cx="1477853" cy="101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5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69202" y="624110"/>
            <a:ext cx="7198799" cy="1280890"/>
          </a:xfrm>
        </p:spPr>
        <p:txBody>
          <a:bodyPr>
            <a:normAutofit fontScale="90000"/>
          </a:bodyPr>
          <a:lstStyle/>
          <a:p>
            <a:r>
              <a:rPr lang="hu-HU" dirty="0"/>
              <a:t>Karakterisztika görbe (jelleggörbe)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66416" y="1196752"/>
            <a:ext cx="6591985" cy="554461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br>
              <a:rPr lang="hu-HU" sz="2400" dirty="0"/>
            </a:br>
            <a:r>
              <a:rPr lang="hu-HU" sz="2400" dirty="0"/>
              <a:t>A szivattyúk hidraulikai teljesítményét az ún. </a:t>
            </a:r>
            <a:r>
              <a:rPr lang="hu-HU" sz="2400" dirty="0">
                <a:hlinkClick r:id="rId2" tooltip="szivattyú"/>
              </a:rPr>
              <a:t>szivattyú</a:t>
            </a:r>
            <a:r>
              <a:rPr lang="hu-HU" sz="2400" dirty="0"/>
              <a:t> jelleggörbe írja le. A jelleggörbét egy koordinátarendszer 'pozitív x' és 'pozitív y' tengelyének negyedén értelmezzük.</a:t>
            </a:r>
            <a:br>
              <a:rPr lang="hu-HU" sz="2400" dirty="0"/>
            </a:br>
            <a:br>
              <a:rPr lang="hu-HU" sz="2400" dirty="0"/>
            </a:br>
            <a:r>
              <a:rPr lang="hu-HU" sz="2400" dirty="0"/>
              <a:t>A függőleges tengelyen az emelőmagasság) szerepel 'méter vízoszlopban' [m] vagy bar [bar] mértékegységben kifejezve. </a:t>
            </a:r>
          </a:p>
          <a:p>
            <a:pPr marL="0" indent="0">
              <a:buNone/>
            </a:pPr>
            <a:r>
              <a:rPr lang="hu-HU" sz="2400" dirty="0"/>
              <a:t>Az emelőmagasság jele: H.</a:t>
            </a:r>
            <a:br>
              <a:rPr lang="hu-HU" sz="2400" dirty="0"/>
            </a:br>
            <a:br>
              <a:rPr lang="hu-HU" sz="2400" dirty="0"/>
            </a:br>
            <a:r>
              <a:rPr lang="hu-HU" sz="2400" dirty="0"/>
              <a:t>A vízszintes tengelyen a folyadékszállító kapacitást (térfogatáramot) szerepeltetjük, általában [m3/h] vagy [l/min] esetleg [l/s] mértékegységben kifejezve. A térfogatáram jele: Q.</a:t>
            </a:r>
            <a:br>
              <a:rPr lang="hu-HU" sz="2400" dirty="0"/>
            </a:br>
            <a:br>
              <a:rPr lang="hu-HU" sz="2400" dirty="0"/>
            </a:br>
            <a:r>
              <a:rPr lang="hu-HU" sz="2400" dirty="0"/>
              <a:t>Tehát a </a:t>
            </a:r>
            <a:r>
              <a:rPr lang="hu-HU" sz="2400" b="1" dirty="0"/>
              <a:t>szivattyú jelleggörbe</a:t>
            </a:r>
            <a:r>
              <a:rPr lang="hu-HU" sz="2400" dirty="0"/>
              <a:t> egy olyan görbe, amely a Q (</a:t>
            </a:r>
            <a:r>
              <a:rPr lang="hu-HU" sz="2400" dirty="0" err="1"/>
              <a:t>szállítókapcitás</a:t>
            </a:r>
            <a:r>
              <a:rPr lang="hu-HU" sz="2400" dirty="0"/>
              <a:t>) és H (emelőmagasság) közötti összefüggést mutatja meg.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68726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Karakterisztika görbe </a:t>
            </a:r>
            <a:br>
              <a:rPr lang="hu-HU" dirty="0"/>
            </a:br>
            <a:r>
              <a:rPr lang="hu-HU" sz="2800" dirty="0"/>
              <a:t>(1bar nyomás 10m vízoszlopnak felel meg)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3" t="18195" r="1213" b="20730"/>
          <a:stretch/>
        </p:blipFill>
        <p:spPr>
          <a:xfrm>
            <a:off x="1991545" y="1819575"/>
            <a:ext cx="8175732" cy="4993333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632504" y="5727984"/>
            <a:ext cx="1477853" cy="101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15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Karakterisztika görbe (jelleggörbe)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u-HU" sz="2200" dirty="0"/>
              <a:t>Nulla szállított vízmennyiség estében lesz a legnagyobb a szivattyú által keltett nyomás, hiszen a szivattyú teljes leadott teljesítménye pusztán a nyomás legyőzésére szolgál , de folyadékot ekkor nem szállít.</a:t>
            </a:r>
            <a:br>
              <a:rPr lang="hu-HU" sz="2200" dirty="0"/>
            </a:br>
            <a:br>
              <a:rPr lang="hu-HU" sz="2200" dirty="0"/>
            </a:br>
            <a:r>
              <a:rPr lang="hu-HU" sz="2200" dirty="0"/>
              <a:t>Az Y tengelyen tehát be tudjuk jelölni azt a pontot ahol a jelleggörbe eléri azt. A jelleggörbe ezen pontját szaknyelven </a:t>
            </a:r>
            <a:r>
              <a:rPr lang="hu-HU" sz="2200" b="1" dirty="0"/>
              <a:t>zárónyomásnak</a:t>
            </a:r>
            <a:r>
              <a:rPr lang="hu-HU" sz="2200" dirty="0"/>
              <a:t> vagy maximális emelőmagasságnak nevezzük. </a:t>
            </a:r>
          </a:p>
          <a:p>
            <a:pPr marL="0" indent="0">
              <a:buNone/>
            </a:pPr>
            <a:endParaRPr lang="hu-HU" sz="2200" dirty="0"/>
          </a:p>
          <a:p>
            <a:pPr marL="0" indent="0">
              <a:buNone/>
            </a:pPr>
            <a:r>
              <a:rPr lang="hu-HU" sz="2200" dirty="0"/>
              <a:t>Tehát a maximális emelőmagassághoz nulla szállítókapacitás tartozik!</a:t>
            </a:r>
            <a:br>
              <a:rPr lang="hu-HU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89734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69202" y="624110"/>
            <a:ext cx="7023057" cy="1280890"/>
          </a:xfrm>
        </p:spPr>
        <p:txBody>
          <a:bodyPr>
            <a:normAutofit fontScale="90000"/>
          </a:bodyPr>
          <a:lstStyle/>
          <a:p>
            <a:r>
              <a:rPr lang="hu-HU" dirty="0"/>
              <a:t>Karakterisztika görbe (jelleggörbe)</a:t>
            </a:r>
            <a:br>
              <a:rPr lang="hu-HU" dirty="0"/>
            </a:b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392" y="1137288"/>
            <a:ext cx="5688632" cy="574281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312024" y="2097139"/>
            <a:ext cx="41802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fenti ábra sajátossága az alsó görbe, mely nem más mint a hatásfok görbe, mely segít eldöntenünk, hogy a szivattyút milyen ún. munkaponti értékre válasszuk. </a:t>
            </a:r>
          </a:p>
          <a:p>
            <a:endParaRPr lang="hu-HU" dirty="0"/>
          </a:p>
          <a:p>
            <a:r>
              <a:rPr lang="hu-HU" dirty="0"/>
              <a:t>A fenti szivattyú legmagasabb hatásfokú pontja valahol 1,7-1,8m3/h szállítókapacitás környékén van. Leolvasható továbbá, hogy nagyjából 1,7m3/h szállítókapacitás mellett a szivattyú 50 m, azaz 5 bar nyomást képes létesíteni.</a:t>
            </a:r>
          </a:p>
        </p:txBody>
      </p:sp>
    </p:spTree>
    <p:extLst>
      <p:ext uri="{BB962C8B-B14F-4D97-AF65-F5344CB8AC3E}">
        <p14:creationId xmlns:p14="http://schemas.microsoft.com/office/powerpoint/2010/main" val="3691059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 Dugattyús szivattyú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460924"/>
            <a:ext cx="6768752" cy="501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632504" y="5727984"/>
            <a:ext cx="1477853" cy="101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58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 Dugattyús szivattyú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Térfogat-kiszorítás elvén működnek. </a:t>
            </a:r>
          </a:p>
          <a:p>
            <a:r>
              <a:rPr lang="hu-HU" dirty="0"/>
              <a:t>Nagy nyomást képes előállítani</a:t>
            </a:r>
          </a:p>
          <a:p>
            <a:r>
              <a:rPr lang="hu-HU" dirty="0"/>
              <a:t>Működése: a forgattyús hajtóművel a dugattyút mozgatjuk. </a:t>
            </a:r>
          </a:p>
          <a:p>
            <a:pPr marL="0" indent="0">
              <a:buNone/>
            </a:pPr>
            <a:r>
              <a:rPr lang="hu-HU" dirty="0"/>
              <a:t>Amikor a dugattyú hátrafelé mozog, a nyomás lecsökken a dugattyú előtt. A szívószelep kinyit és folyadék áramlik át rajta a hengerbe.</a:t>
            </a:r>
          </a:p>
          <a:p>
            <a:pPr marL="0" indent="0">
              <a:buNone/>
            </a:pPr>
            <a:r>
              <a:rPr lang="hu-HU" dirty="0"/>
              <a:t>Ezt követően a dugattyú előrefele indul el. A szívószelep zár, a nyomószelep kinyílik és a folyadék kiáramlik a hengerből a nyomóvezetékbe.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632504" y="5727984"/>
            <a:ext cx="1477853" cy="101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62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Hátránya: a folyadékszállítás szakaszos</a:t>
            </a:r>
          </a:p>
          <a:p>
            <a:endParaRPr lang="hu-HU" dirty="0"/>
          </a:p>
          <a:p>
            <a:r>
              <a:rPr lang="hu-HU" dirty="0"/>
              <a:t>EZ Kiküszöbölhető:</a:t>
            </a:r>
          </a:p>
          <a:p>
            <a:pPr lvl="1"/>
            <a:r>
              <a:rPr lang="hu-HU" dirty="0"/>
              <a:t>Légüst közbeiktatásával</a:t>
            </a:r>
          </a:p>
          <a:p>
            <a:pPr lvl="1"/>
            <a:r>
              <a:rPr lang="hu-HU" dirty="0"/>
              <a:t>Kettősműködésű dugattyús szivattyú alkalmazásával </a:t>
            </a:r>
          </a:p>
          <a:p>
            <a:pPr marL="457200" lvl="1" indent="0">
              <a:buNone/>
            </a:pPr>
            <a:r>
              <a:rPr lang="hu-HU" dirty="0"/>
              <a:t>   (a dugattyú mindkét </a:t>
            </a:r>
            <a:r>
              <a:rPr lang="hu-HU" dirty="0" err="1"/>
              <a:t>olda-</a:t>
            </a:r>
            <a:endParaRPr lang="hu-HU" dirty="0"/>
          </a:p>
          <a:p>
            <a:pPr marL="457200" lvl="1" indent="0">
              <a:buNone/>
            </a:pPr>
            <a:r>
              <a:rPr lang="hu-HU" dirty="0"/>
              <a:t>    la dolgozik)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401" y="4293096"/>
            <a:ext cx="4071349" cy="256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632504" y="5727984"/>
            <a:ext cx="1477853" cy="101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32299"/>
      </p:ext>
    </p:extLst>
  </p:cSld>
  <p:clrMapOvr>
    <a:masterClrMapping/>
  </p:clrMapOvr>
</p:sld>
</file>

<file path=ppt/theme/theme1.xml><?xml version="1.0" encoding="utf-8"?>
<a:theme xmlns:a="http://schemas.openxmlformats.org/drawingml/2006/main" name="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271</TotalTime>
  <Words>830</Words>
  <Application>Microsoft Office PowerPoint</Application>
  <PresentationFormat>Szélesvásznú</PresentationFormat>
  <Paragraphs>82</Paragraphs>
  <Slides>26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31" baseType="lpstr">
      <vt:lpstr>Arial</vt:lpstr>
      <vt:lpstr>Century Gothic</vt:lpstr>
      <vt:lpstr>Wingdings</vt:lpstr>
      <vt:lpstr>Wingdings 3</vt:lpstr>
      <vt:lpstr>Szálak</vt:lpstr>
      <vt:lpstr>SZIVATTYÚK TK.: 73-78</vt:lpstr>
      <vt:lpstr>Karakterisztika görbe  (1bar nyomás 10m vízoszlopnak felel meg)</vt:lpstr>
      <vt:lpstr>Karakterisztika görbe (jelleggörbe) </vt:lpstr>
      <vt:lpstr>Karakterisztika görbe  (1bar nyomás 10m vízoszlopnak felel meg)</vt:lpstr>
      <vt:lpstr>Karakterisztika görbe (jelleggörbe) </vt:lpstr>
      <vt:lpstr>Karakterisztika görbe (jelleggörbe) </vt:lpstr>
      <vt:lpstr>1. Dugattyús szivattyú</vt:lpstr>
      <vt:lpstr>1. Dugattyús szivattyú</vt:lpstr>
      <vt:lpstr>PowerPoint-bemutató</vt:lpstr>
      <vt:lpstr>2. Membrán szivattyú</vt:lpstr>
      <vt:lpstr>3. Lapátos szivattyú</vt:lpstr>
      <vt:lpstr>3. Axiáldugattyús szivattyúk</vt:lpstr>
      <vt:lpstr>PowerPoint-bemutató</vt:lpstr>
      <vt:lpstr>Axiáldugattyús szivattyú</vt:lpstr>
      <vt:lpstr>4. Fogaskerék szivattyú</vt:lpstr>
      <vt:lpstr>5. Centrifugál szivattyú</vt:lpstr>
      <vt:lpstr>Centrifugál szivattyú  10.a</vt:lpstr>
      <vt:lpstr>Centrifugál szivattyú</vt:lpstr>
      <vt:lpstr>Centrifugál szivattyú</vt:lpstr>
      <vt:lpstr>Kerti centrifugál szivattyú telepítése </vt:lpstr>
      <vt:lpstr>6. Csavarlapátos szivattyú</vt:lpstr>
      <vt:lpstr>7. Szárnylapátos szivattyú</vt:lpstr>
      <vt:lpstr>Egyéb szivattyúk a kertben</vt:lpstr>
      <vt:lpstr>Egyéb szivattyúk a kertben</vt:lpstr>
      <vt:lpstr>7 Búvárszivattyúk 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SZIVATTYÚK</dc:title>
  <dc:creator>Wimmer Péter</dc:creator>
  <cp:lastModifiedBy>Notebook</cp:lastModifiedBy>
  <cp:revision>26</cp:revision>
  <dcterms:created xsi:type="dcterms:W3CDTF">2019-12-08T20:36:27Z</dcterms:created>
  <dcterms:modified xsi:type="dcterms:W3CDTF">2023-12-15T18:20:25Z</dcterms:modified>
</cp:coreProperties>
</file>